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76" r:id="rId7"/>
    <p:sldId id="277" r:id="rId8"/>
    <p:sldId id="271" r:id="rId9"/>
    <p:sldId id="273" r:id="rId10"/>
    <p:sldId id="275" r:id="rId11"/>
    <p:sldId id="262" r:id="rId12"/>
    <p:sldId id="260" r:id="rId13"/>
    <p:sldId id="270" r:id="rId14"/>
    <p:sldId id="261" r:id="rId15"/>
    <p:sldId id="263" r:id="rId16"/>
    <p:sldId id="264" r:id="rId17"/>
    <p:sldId id="274" r:id="rId18"/>
    <p:sldId id="265" r:id="rId19"/>
    <p:sldId id="266" r:id="rId20"/>
    <p:sldId id="267" r:id="rId21"/>
    <p:sldId id="268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5"/>
    <p:restoredTop sz="94663"/>
  </p:normalViewPr>
  <p:slideViewPr>
    <p:cSldViewPr snapToGrid="0" snapToObjects="1">
      <p:cViewPr>
        <p:scale>
          <a:sx n="110" d="100"/>
          <a:sy n="110" d="100"/>
        </p:scale>
        <p:origin x="7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insight.brunoafonso.ca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emf"/><Relationship Id="rId4" Type="http://schemas.openxmlformats.org/officeDocument/2006/relationships/image" Target="../media/image22.tiff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5C38A-5C94-8940-A781-D7DACBD8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927" y="1231895"/>
            <a:ext cx="5490143" cy="2599326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rgbClr val="2A1A00"/>
                </a:solidFill>
              </a:rPr>
              <a:t>Price my</a:t>
            </a:r>
            <a:br>
              <a:rPr lang="en-US" sz="8800" dirty="0">
                <a:solidFill>
                  <a:srgbClr val="2A1A00"/>
                </a:solidFill>
              </a:rPr>
            </a:br>
            <a:r>
              <a:rPr lang="en-US" sz="8800" dirty="0">
                <a:solidFill>
                  <a:srgbClr val="2A1A00"/>
                </a:solidFill>
              </a:rPr>
              <a:t>bike!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095C5-5072-024C-B515-EADAD3F7F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175" y="5660572"/>
            <a:ext cx="6382895" cy="785904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rgbClr val="F3F3F2"/>
                </a:solidFill>
              </a:rPr>
              <a:t>Bruno Afonso, insight fellow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EA8FC-82E0-B945-8D2D-E90CED0C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33" y="661092"/>
            <a:ext cx="5170930" cy="5170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EFB62-6196-FE47-9A27-A8C8B68D5B4F}"/>
              </a:ext>
            </a:extLst>
          </p:cNvPr>
          <p:cNvSpPr txBox="1">
            <a:spLocks/>
          </p:cNvSpPr>
          <p:nvPr/>
        </p:nvSpPr>
        <p:spPr>
          <a:xfrm>
            <a:off x="926927" y="3841178"/>
            <a:ext cx="5490143" cy="1221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2A1A00"/>
                </a:solidFill>
                <a:latin typeface="Bradley Hand" pitchFamily="2" charset="77"/>
                <a:cs typeface="Apple Chancery" panose="03020702040506060504" pitchFamily="66" charset="-79"/>
              </a:rPr>
              <a:t>Quickly pricing your used items</a:t>
            </a:r>
          </a:p>
        </p:txBody>
      </p:sp>
    </p:spTree>
    <p:extLst>
      <p:ext uri="{BB962C8B-B14F-4D97-AF65-F5344CB8AC3E}">
        <p14:creationId xmlns:p14="http://schemas.microsoft.com/office/powerpoint/2010/main" val="50876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419D-8A6E-8442-A5AC-C6228CD6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price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229653-5DD2-A643-A4E8-3F7DC194DF37}"/>
              </a:ext>
            </a:extLst>
          </p:cNvPr>
          <p:cNvSpPr/>
          <p:nvPr/>
        </p:nvSpPr>
        <p:spPr>
          <a:xfrm>
            <a:off x="4396065" y="1233153"/>
            <a:ext cx="2733040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from eBay listing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2A940-D252-9E41-B570-13F30B7DA548}"/>
              </a:ext>
            </a:extLst>
          </p:cNvPr>
          <p:cNvSpPr/>
          <p:nvPr/>
        </p:nvSpPr>
        <p:spPr>
          <a:xfrm>
            <a:off x="1212255" y="4646704"/>
            <a:ext cx="623181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CurrentPrice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': {'_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currencyID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': 'USD', 'value': '332.46'},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          'Description': '#2379: Specialized Hard Rock Vintage Mountain Bike X'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                         'Large 21" MTB 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Suntour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 XC 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Charity!A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 classic MTB model'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                         'which leaves you ripping the trails this summer! '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                         'Very durable rigid steel MTB/touring/commuting bike.'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                         'Brand: 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SpecializedModel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: Hard 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RockSize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: 21in 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ctt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 '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                         '19.5in 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ctcTop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 Tube: 22.5inStandover: 30.5inFrame '</a:t>
            </a:r>
            <a:endParaRPr lang="en-CA" sz="1000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93ECC-0E9C-E647-8D70-646C39F95456}"/>
              </a:ext>
            </a:extLst>
          </p:cNvPr>
          <p:cNvSpPr txBox="1"/>
          <p:nvPr/>
        </p:nvSpPr>
        <p:spPr>
          <a:xfrm>
            <a:off x="1469986" y="2211296"/>
            <a:ext cx="3276859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'</a:t>
            </a:r>
            <a:r>
              <a:rPr lang="en-CA" sz="1000" dirty="0" err="1"/>
              <a:t>ItemSpecifics</a:t>
            </a:r>
            <a:r>
              <a:rPr lang="en-CA" sz="1000" dirty="0"/>
              <a:t>': {'</a:t>
            </a:r>
            <a:r>
              <a:rPr lang="en-CA" sz="1000" dirty="0" err="1"/>
              <a:t>NameValueList</a:t>
            </a:r>
            <a:r>
              <a:rPr lang="en-CA" sz="1000" dirty="0"/>
              <a:t>': [{'Name': 'Wheel Size',</a:t>
            </a:r>
          </a:p>
          <a:p>
            <a:r>
              <a:rPr lang="en-CA" sz="1000" dirty="0"/>
              <a:t>                                               'Value': '26"'},</a:t>
            </a:r>
          </a:p>
          <a:p>
            <a:r>
              <a:rPr lang="en-CA" sz="1000" dirty="0"/>
              <a:t>                                              {'Name': 'Model',</a:t>
            </a:r>
          </a:p>
          <a:p>
            <a:r>
              <a:rPr lang="en-CA" sz="1000" dirty="0"/>
              <a:t>                                               'Value': 'Hard Rock'},</a:t>
            </a:r>
          </a:p>
          <a:p>
            <a:r>
              <a:rPr lang="en-CA" sz="1000" dirty="0"/>
              <a:t>                                              {'Name': 'Suspension',</a:t>
            </a:r>
          </a:p>
          <a:p>
            <a:r>
              <a:rPr lang="en-CA" sz="1000" dirty="0"/>
              <a:t>                                               'Value': 'No Suspension'},</a:t>
            </a:r>
          </a:p>
          <a:p>
            <a:r>
              <a:rPr lang="en-CA" sz="1000" dirty="0"/>
              <a:t>                                              {'Name': 'Handlebar Type',</a:t>
            </a:r>
          </a:p>
          <a:p>
            <a:r>
              <a:rPr lang="en-CA" sz="1000" dirty="0"/>
              <a:t>                                               'Value': 'Flat Bar'},</a:t>
            </a:r>
          </a:p>
          <a:p>
            <a:r>
              <a:rPr lang="en-CA" sz="1000" dirty="0"/>
              <a:t>                                              {'Name': 'Number of Gears',</a:t>
            </a:r>
          </a:p>
          <a:p>
            <a:r>
              <a:rPr lang="en-CA" sz="1000" dirty="0"/>
              <a:t>                                               'Value': '21'},</a:t>
            </a:r>
          </a:p>
          <a:p>
            <a:r>
              <a:rPr lang="en-CA" sz="1000" dirty="0"/>
              <a:t>                                              {'Name': 'Frame Size',</a:t>
            </a:r>
          </a:p>
          <a:p>
            <a:r>
              <a:rPr lang="en-CA" sz="1000" dirty="0"/>
              <a:t>                                               'Value': '53cm (21")'},</a:t>
            </a:r>
          </a:p>
          <a:p>
            <a:r>
              <a:rPr lang="en-CA" sz="1000" dirty="0"/>
              <a:t>                                              {'Name': 'Type',</a:t>
            </a:r>
          </a:p>
          <a:p>
            <a:r>
              <a:rPr lang="en-CA" sz="1000" dirty="0"/>
              <a:t>                                               'Value': 'Mountain Bike'},</a:t>
            </a:r>
          </a:p>
          <a:p>
            <a:r>
              <a:rPr lang="en-CA" sz="1000" dirty="0"/>
              <a:t>                                              {'Name': 'Features',</a:t>
            </a:r>
          </a:p>
          <a:p>
            <a:r>
              <a:rPr lang="en-CA" sz="1000" dirty="0"/>
              <a:t>                                               'Value': ['Rear Rack',</a:t>
            </a:r>
          </a:p>
          <a:p>
            <a:r>
              <a:rPr lang="en-CA" sz="1000" dirty="0"/>
              <a:t>                                                         'Adjustable Seat']},</a:t>
            </a:r>
          </a:p>
        </p:txBody>
      </p:sp>
    </p:spTree>
    <p:extLst>
      <p:ext uri="{BB962C8B-B14F-4D97-AF65-F5344CB8AC3E}">
        <p14:creationId xmlns:p14="http://schemas.microsoft.com/office/powerpoint/2010/main" val="54879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2C98-F9A0-7B40-88EB-9B0BCD3D9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3909"/>
          </a:xfrm>
        </p:spPr>
        <p:txBody>
          <a:bodyPr/>
          <a:lstStyle/>
          <a:p>
            <a:pPr algn="ctr"/>
            <a:r>
              <a:rPr lang="en-US" dirty="0"/>
              <a:t>pipeline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A32D0-7BCE-6D49-AB48-65DC74F9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71648"/>
            <a:ext cx="10178322" cy="1666874"/>
          </a:xfrm>
        </p:spPr>
        <p:txBody>
          <a:bodyPr/>
          <a:lstStyle/>
          <a:p>
            <a:r>
              <a:rPr lang="en-US" dirty="0"/>
              <a:t>Missing data due to spelling or lack of input from users poses a problem (high sparsity matrix)</a:t>
            </a:r>
          </a:p>
          <a:p>
            <a:pPr lvl="1"/>
            <a:r>
              <a:rPr lang="en-US" dirty="0"/>
              <a:t>Simplifying text to correct most common mistakes people make</a:t>
            </a:r>
          </a:p>
          <a:p>
            <a:pPr lvl="1"/>
            <a:r>
              <a:rPr lang="en-US" dirty="0"/>
              <a:t>Estimating novel categories using NLP</a:t>
            </a:r>
          </a:p>
          <a:p>
            <a:r>
              <a:rPr lang="en-US" dirty="0"/>
              <a:t>Price distribution is not normal. 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4ED67B-0CA2-1B4D-989F-165D3AD9D159}"/>
              </a:ext>
            </a:extLst>
          </p:cNvPr>
          <p:cNvGrpSpPr/>
          <p:nvPr/>
        </p:nvGrpSpPr>
        <p:grpSpPr>
          <a:xfrm>
            <a:off x="2291284" y="3619018"/>
            <a:ext cx="8099108" cy="3048953"/>
            <a:chOff x="1905000" y="2997082"/>
            <a:chExt cx="10972800" cy="3657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D53004-375E-6C47-AFB3-9CB5BA762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1400" y="2997082"/>
              <a:ext cx="5486400" cy="3657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5F1E00-7673-E54E-94CA-6263F5904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2997082"/>
              <a:ext cx="5486400" cy="36576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12B6B4-69A5-484C-86C2-6FC6F4165FA0}"/>
              </a:ext>
            </a:extLst>
          </p:cNvPr>
          <p:cNvSpPr txBox="1"/>
          <p:nvPr/>
        </p:nvSpPr>
        <p:spPr>
          <a:xfrm>
            <a:off x="4391025" y="4905375"/>
            <a:ext cx="120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prices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87E6E-908E-8D49-A7AB-800EA4EA1997}"/>
              </a:ext>
            </a:extLst>
          </p:cNvPr>
          <p:cNvSpPr txBox="1"/>
          <p:nvPr/>
        </p:nvSpPr>
        <p:spPr>
          <a:xfrm>
            <a:off x="6934200" y="4895850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Log(price)</a:t>
            </a:r>
          </a:p>
        </p:txBody>
      </p:sp>
    </p:spTree>
    <p:extLst>
      <p:ext uri="{BB962C8B-B14F-4D97-AF65-F5344CB8AC3E}">
        <p14:creationId xmlns:p14="http://schemas.microsoft.com/office/powerpoint/2010/main" val="107526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E08A23-4920-0C47-8D99-FA389B3C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8" y="1316617"/>
            <a:ext cx="7233710" cy="48285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E4EDF5-F8D3-7B4D-8651-55737752C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6420" y="617773"/>
            <a:ext cx="3090672" cy="4224528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200" dirty="0">
                <a:solidFill>
                  <a:schemeClr val="bg1"/>
                </a:solidFill>
              </a:rPr>
              <a:t>Random Forest Regression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Extracted 4 categorical features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14k original entries, only 3k have no missing values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Training 80%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Test 20%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Replaced all missing values for “other”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R</a:t>
            </a:r>
            <a:r>
              <a:rPr lang="en-US" sz="2200" baseline="30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 = 0.445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4B7C06-F13F-E94B-9462-EB3F5471B86C}"/>
              </a:ext>
            </a:extLst>
          </p:cNvPr>
          <p:cNvSpPr txBox="1">
            <a:spLocks/>
          </p:cNvSpPr>
          <p:nvPr/>
        </p:nvSpPr>
        <p:spPr>
          <a:xfrm>
            <a:off x="728663" y="128585"/>
            <a:ext cx="6305125" cy="921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Pricing model</a:t>
            </a:r>
          </a:p>
        </p:txBody>
      </p:sp>
    </p:spTree>
    <p:extLst>
      <p:ext uri="{BB962C8B-B14F-4D97-AF65-F5344CB8AC3E}">
        <p14:creationId xmlns:p14="http://schemas.microsoft.com/office/powerpoint/2010/main" val="331207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D0D9B-FBAF-7941-BD1D-0367486A1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28585"/>
            <a:ext cx="6305125" cy="921224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Pricing model with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</a:rPr>
              <a:t>nlp</a:t>
            </a: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A4433-F6CB-AD42-82BB-06781A99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8" y="1316614"/>
            <a:ext cx="7233710" cy="48285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575EC-0537-264E-8E91-2294AC5BA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114" y="666073"/>
            <a:ext cx="3627074" cy="5525853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sz="2200" dirty="0">
                <a:solidFill>
                  <a:schemeClr val="bg1"/>
                </a:solidFill>
              </a:rPr>
              <a:t>Random Forest Regression with NLP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Extracted 4 categorical features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14k original entries, only 3k have no missing values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Training 80%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Test 20%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6 new features based on topic modeling (NLP)</a:t>
            </a:r>
          </a:p>
          <a:p>
            <a:pPr lvl="1">
              <a:buClrTx/>
            </a:pPr>
            <a:r>
              <a:rPr lang="en-US" sz="2200" dirty="0">
                <a:solidFill>
                  <a:schemeClr val="bg1"/>
                </a:solidFill>
              </a:rPr>
              <a:t>R</a:t>
            </a:r>
            <a:r>
              <a:rPr lang="en-US" sz="2200" baseline="30000" dirty="0">
                <a:solidFill>
                  <a:schemeClr val="bg1"/>
                </a:solidFill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 = 0.66</a:t>
            </a:r>
          </a:p>
        </p:txBody>
      </p:sp>
    </p:spTree>
    <p:extLst>
      <p:ext uri="{BB962C8B-B14F-4D97-AF65-F5344CB8AC3E}">
        <p14:creationId xmlns:p14="http://schemas.microsoft.com/office/powerpoint/2010/main" val="254248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2F16D-E491-D042-8435-8A5B3C2F7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95" y="899587"/>
            <a:ext cx="9468656" cy="5958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C6EE5-956F-064D-A90C-664C512B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803" y="591935"/>
            <a:ext cx="10178322" cy="1492132"/>
          </a:xfrm>
        </p:spPr>
        <p:txBody>
          <a:bodyPr/>
          <a:lstStyle/>
          <a:p>
            <a:r>
              <a:rPr lang="en-US" dirty="0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06594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8F944-8772-D040-8326-AC503B7B3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43128-C093-B849-97D5-D7764FD354C5}"/>
              </a:ext>
            </a:extLst>
          </p:cNvPr>
          <p:cNvSpPr txBox="1"/>
          <p:nvPr/>
        </p:nvSpPr>
        <p:spPr>
          <a:xfrm>
            <a:off x="3895725" y="1990725"/>
            <a:ext cx="6315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2"/>
              </a:rPr>
              <a:t>Price my Bike Demo time !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19E35-647B-2A47-B0FC-ECCBBED1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328" y="3336351"/>
            <a:ext cx="8575021" cy="32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952C-AA1A-474A-9F93-1DC21BE1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33841"/>
          </a:xfrm>
        </p:spPr>
        <p:txBody>
          <a:bodyPr/>
          <a:lstStyle/>
          <a:p>
            <a:r>
              <a:rPr lang="en-US" dirty="0"/>
              <a:t>Bruno </a:t>
            </a:r>
            <a:r>
              <a:rPr lang="en-US" dirty="0" err="1"/>
              <a:t>afonso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49F615-4E30-2346-8297-384C07FE0A48}"/>
              </a:ext>
            </a:extLst>
          </p:cNvPr>
          <p:cNvGrpSpPr/>
          <p:nvPr/>
        </p:nvGrpSpPr>
        <p:grpSpPr>
          <a:xfrm>
            <a:off x="1017223" y="1492014"/>
            <a:ext cx="4102100" cy="5217673"/>
            <a:chOff x="1093423" y="1492014"/>
            <a:chExt cx="4102100" cy="5217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4E3AE6-5A5C-F347-9372-55D78A7C3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459"/>
            <a:stretch/>
          </p:blipFill>
          <p:spPr>
            <a:xfrm>
              <a:off x="1146175" y="4692886"/>
              <a:ext cx="3996597" cy="20168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F70955-A6FB-F144-8252-06EBF775B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423" y="1492014"/>
              <a:ext cx="4102100" cy="673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899AC7-63E9-274F-AE4C-E9D52C522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7773" y="2257863"/>
              <a:ext cx="3073400" cy="2362201"/>
            </a:xfrm>
            <a:prstGeom prst="rect">
              <a:avLst/>
            </a:prstGeom>
          </p:spPr>
        </p:pic>
      </p:grpSp>
      <p:pic>
        <p:nvPicPr>
          <p:cNvPr id="10" name="Online Media 9" descr="aligned-ts-MAX_TSeries-10172012-1729-35">
            <a:hlinkClick r:id="" action="ppaction://media"/>
            <a:extLst>
              <a:ext uri="{FF2B5EF4-FFF2-40B4-BE49-F238E27FC236}">
                <a16:creationId xmlns:a16="http://schemas.microsoft.com/office/drawing/2014/main" id="{E9118D55-C0C5-F640-9041-74A4EEABA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09737" y="2498098"/>
            <a:ext cx="1987186" cy="20803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B4A514-655D-0546-8E63-71263B2922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0300" y="1308975"/>
            <a:ext cx="2435479" cy="94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CDBE5A-4176-6142-B56F-668254EAA3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3200" y="2710030"/>
            <a:ext cx="15367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464D3D-5C65-2746-83A7-AF772FB815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6177" y="2710030"/>
            <a:ext cx="1822568" cy="18225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20BCF8-F332-D34E-A3E8-1DAAAA168F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0974" y="5029097"/>
            <a:ext cx="6623247" cy="1652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C8197-2D54-3149-936F-86CAB1BACC9A}"/>
              </a:ext>
            </a:extLst>
          </p:cNvPr>
          <p:cNvSpPr txBox="1"/>
          <p:nvPr/>
        </p:nvSpPr>
        <p:spPr>
          <a:xfrm>
            <a:off x="7480300" y="42861"/>
            <a:ext cx="394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 like data</a:t>
            </a:r>
          </a:p>
          <a:p>
            <a:r>
              <a:rPr lang="en-US" sz="3600" dirty="0"/>
              <a:t>I love noisy data</a:t>
            </a:r>
          </a:p>
        </p:txBody>
      </p:sp>
    </p:spTree>
    <p:extLst>
      <p:ext uri="{BB962C8B-B14F-4D97-AF65-F5344CB8AC3E}">
        <p14:creationId xmlns:p14="http://schemas.microsoft.com/office/powerpoint/2010/main" val="359259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1FD7-9E61-B74D-A7B8-39C51CD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regressions: 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B4B70-B1E7-1345-B0B1-099C86B65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1874517"/>
            <a:ext cx="4949952" cy="4124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6E256-6AC9-D542-9001-1965BAC3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7" y="1874516"/>
            <a:ext cx="4949951" cy="41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F7B0-DA15-F742-A300-F454DF84F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Categories distributions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8B6107-7A70-4F4C-9240-E7F3DF652ACA}"/>
              </a:ext>
            </a:extLst>
          </p:cNvPr>
          <p:cNvGrpSpPr/>
          <p:nvPr/>
        </p:nvGrpSpPr>
        <p:grpSpPr>
          <a:xfrm>
            <a:off x="368489" y="1755548"/>
            <a:ext cx="5584208" cy="2792104"/>
            <a:chOff x="368489" y="2032948"/>
            <a:chExt cx="5584208" cy="27921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C77CC3-394E-D74A-A72F-34C98D25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489" y="2032948"/>
              <a:ext cx="5584208" cy="279210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3826B7-69AB-C244-B0D0-F40F441D9FDF}"/>
                </a:ext>
              </a:extLst>
            </p:cNvPr>
            <p:cNvSpPr txBox="1"/>
            <p:nvPr/>
          </p:nvSpPr>
          <p:spPr>
            <a:xfrm>
              <a:off x="2169994" y="2415654"/>
              <a:ext cx="2074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Brand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149357-400D-C64C-B0D8-B5B8E5B76707}"/>
              </a:ext>
            </a:extLst>
          </p:cNvPr>
          <p:cNvGrpSpPr/>
          <p:nvPr/>
        </p:nvGrpSpPr>
        <p:grpSpPr>
          <a:xfrm>
            <a:off x="6239301" y="1755547"/>
            <a:ext cx="5584210" cy="2792105"/>
            <a:chOff x="6239301" y="2032947"/>
            <a:chExt cx="5584210" cy="27921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554C6D-4F3C-2D40-A215-5A3FBD4C1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9301" y="2032947"/>
              <a:ext cx="5584210" cy="279210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298DD2-752D-6643-8E7E-EC23FEE7BB2C}"/>
                </a:ext>
              </a:extLst>
            </p:cNvPr>
            <p:cNvSpPr txBox="1"/>
            <p:nvPr/>
          </p:nvSpPr>
          <p:spPr>
            <a:xfrm>
              <a:off x="8557147" y="2429302"/>
              <a:ext cx="2074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82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69FE1C00-E905-4F2D-B595-7B854ABD5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BA2F24-F1CA-44F2-8978-7248C75F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43199D-2015-4F72-83EB-C6A3ED4C4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3E3936-BC20-F84F-9ECE-7353FF4D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81" y="3741641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6100" spc="800"/>
              <a:t>Dropping missing values effect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CC3D4EFD-F9AF-4231-89CF-74A9A513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48EC21-84DB-B54F-B39F-B436CE58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154" y="517528"/>
            <a:ext cx="3157845" cy="2107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E8783-02AD-5841-B9B0-B820B70D7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28" y="515442"/>
            <a:ext cx="3160971" cy="2109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A151A-D476-7A45-8F6D-7F161B86F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32" y="595963"/>
            <a:ext cx="3157269" cy="210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541C3-0C5E-BF48-A068-66125D47A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015" y="562365"/>
            <a:ext cx="3157845" cy="21078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E85F1C8-2D37-4E74-9173-14198641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0103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CB83-6ED4-864A-B11B-9F389D7EC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used and second-hand goods industry is booming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B9A81-E78A-E444-A126-D57C5E698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6305" y="2560320"/>
            <a:ext cx="5162549" cy="3619500"/>
          </a:xfrm>
        </p:spPr>
        <p:txBody>
          <a:bodyPr>
            <a:normAutofit/>
          </a:bodyPr>
          <a:lstStyle/>
          <a:p>
            <a:r>
              <a:rPr lang="en-CA" dirty="0"/>
              <a:t>Environmental concerns have driven people to the used market</a:t>
            </a:r>
          </a:p>
          <a:p>
            <a:r>
              <a:rPr lang="en-CA" dirty="0"/>
              <a:t>Canadian second-hand economy was 28.5B CAD (2018)</a:t>
            </a:r>
          </a:p>
          <a:p>
            <a:r>
              <a:rPr lang="en-CA" dirty="0"/>
              <a:t>Most Canadians take part in the second-hand economy</a:t>
            </a:r>
          </a:p>
          <a:p>
            <a:pPr lvl="1"/>
            <a:r>
              <a:rPr lang="en-CA" dirty="0"/>
              <a:t>82% (2016)</a:t>
            </a:r>
          </a:p>
          <a:p>
            <a:pPr lvl="1"/>
            <a:r>
              <a:rPr lang="en-CA" dirty="0"/>
              <a:t>85% (2018)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4E0CA-966E-7E4A-8D05-9ADF5520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34" y="2560320"/>
            <a:ext cx="5359651" cy="33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45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CAC9-DF93-DF4B-B97F-AA53C8C7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Replacing lower represented labels with “other”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45AD7-BCA7-4F47-BF37-E11EF92B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397" y="2818015"/>
            <a:ext cx="54864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ADDFF-5B7F-DD43-81A0-EB26FC904FBE}"/>
              </a:ext>
            </a:extLst>
          </p:cNvPr>
          <p:cNvSpPr txBox="1"/>
          <p:nvPr/>
        </p:nvSpPr>
        <p:spPr>
          <a:xfrm>
            <a:off x="7494895" y="2279176"/>
            <a:ext cx="211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“other”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BF7B3B-4942-F846-BF6E-F6CCBBEA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67" y="2818015"/>
            <a:ext cx="54864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EC5002-D1DE-6041-8C0F-99B7D3856E17}"/>
              </a:ext>
            </a:extLst>
          </p:cNvPr>
          <p:cNvSpPr txBox="1"/>
          <p:nvPr/>
        </p:nvSpPr>
        <p:spPr>
          <a:xfrm>
            <a:off x="1630984" y="2287226"/>
            <a:ext cx="262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Simply dropping them</a:t>
            </a:r>
          </a:p>
        </p:txBody>
      </p:sp>
    </p:spTree>
    <p:extLst>
      <p:ext uri="{BB962C8B-B14F-4D97-AF65-F5344CB8AC3E}">
        <p14:creationId xmlns:p14="http://schemas.microsoft.com/office/powerpoint/2010/main" val="276831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F640-35FA-6941-A7A8-06CDC494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Category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3A06A-7881-434A-91AB-126973FB2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444" y="53672"/>
            <a:ext cx="2667756" cy="1725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E0D7D-B9E7-FE41-9982-D5F881C0C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3" y="4107820"/>
            <a:ext cx="3956135" cy="255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7064FC-7291-7A4C-92B3-F0C9AFFF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714" y="4107820"/>
            <a:ext cx="4014986" cy="25968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36D992-E4AE-C846-A202-ED19F4ACB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016" y="4207484"/>
            <a:ext cx="4014984" cy="2596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D272C9-40C9-C148-87BC-F081FB1C5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63" y="1547949"/>
            <a:ext cx="4014984" cy="2596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019314-B094-D54E-8FAE-3C01F7273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5124" y="1585235"/>
            <a:ext cx="3899687" cy="25222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F0DA86-C1CF-8A4E-8AE3-59B6E3CB3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0428" y="1585235"/>
            <a:ext cx="4039392" cy="261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75BA-9D3A-6A4D-AF08-5C678C4A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42889-15C4-4542-950C-D27177092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199" y="2838274"/>
            <a:ext cx="5628801" cy="3641867"/>
          </a:xfrm>
        </p:spPr>
      </p:pic>
    </p:spTree>
    <p:extLst>
      <p:ext uri="{BB962C8B-B14F-4D97-AF65-F5344CB8AC3E}">
        <p14:creationId xmlns:p14="http://schemas.microsoft.com/office/powerpoint/2010/main" val="401391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54D8-5438-0540-9114-E5F40F098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08065"/>
            <a:ext cx="10178322" cy="1492132"/>
          </a:xfrm>
        </p:spPr>
        <p:txBody>
          <a:bodyPr/>
          <a:lstStyle/>
          <a:p>
            <a:pPr algn="ctr"/>
            <a:r>
              <a:rPr lang="en-US" dirty="0"/>
              <a:t>Pricing used items is hard…</a:t>
            </a:r>
            <a:br>
              <a:rPr lang="en-US" dirty="0"/>
            </a:br>
            <a:r>
              <a:rPr lang="en-US" dirty="0"/>
              <a:t>can we suggest a price?</a:t>
            </a:r>
          </a:p>
        </p:txBody>
      </p:sp>
      <p:pic>
        <p:nvPicPr>
          <p:cNvPr id="1026" name="Picture 2" descr="https://lh5.googleusercontent.com/lfLv0YE-RpM3PCtYDuEUyQFILuaYy2lPgAX5nCcu8ta4T_H3T8b3m9s-MZIIXwO9bEWIJ-0cVdomT6gZWolkLYf6XEKHssUDrRb3YHTfrIpnixSNOjYkhJ9uCaM50KG3bSpuxLZrXCc">
            <a:extLst>
              <a:ext uri="{FF2B5EF4-FFF2-40B4-BE49-F238E27FC236}">
                <a16:creationId xmlns:a16="http://schemas.microsoft.com/office/drawing/2014/main" id="{3A671CA7-2A0C-ED48-893F-B358CA7FF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83" y="3870960"/>
            <a:ext cx="3867806" cy="28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loud Callout 13">
            <a:extLst>
              <a:ext uri="{FF2B5EF4-FFF2-40B4-BE49-F238E27FC236}">
                <a16:creationId xmlns:a16="http://schemas.microsoft.com/office/drawing/2014/main" id="{EA26BED8-F9AD-D540-9075-9EA71E62B497}"/>
              </a:ext>
            </a:extLst>
          </p:cNvPr>
          <p:cNvSpPr/>
          <p:nvPr/>
        </p:nvSpPr>
        <p:spPr>
          <a:xfrm>
            <a:off x="2682666" y="1939289"/>
            <a:ext cx="3413333" cy="1805939"/>
          </a:xfrm>
          <a:prstGeom prst="cloudCallout">
            <a:avLst>
              <a:gd name="adj1" fmla="val -47323"/>
              <a:gd name="adj2" fmla="val 8275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only I could quickly price the stuff I want to “declutter” …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74DD79-E3E9-584B-B8E1-814F4FCA192F}"/>
              </a:ext>
            </a:extLst>
          </p:cNvPr>
          <p:cNvGrpSpPr/>
          <p:nvPr/>
        </p:nvGrpSpPr>
        <p:grpSpPr>
          <a:xfrm>
            <a:off x="6268720" y="2806846"/>
            <a:ext cx="5499635" cy="3309474"/>
            <a:chOff x="6268720" y="2806846"/>
            <a:chExt cx="5499635" cy="3309474"/>
          </a:xfrm>
        </p:grpSpPr>
        <p:pic>
          <p:nvPicPr>
            <p:cNvPr id="9" name="Picture 2" descr="https://lh5.googleusercontent.com/d9Bii-z9fGdRC8A6mrBdRHhx7R2oTZdyAnfn6uuHNFDoSnKi7Ie2R5EC9_pVHKEtnVMB99FF55yhGqACnGeTqGERLgNJfWRGW4Ghq_JVQ4brRkCi3PL9p3YjwJigBtY1ijOhN9EpOIQ">
              <a:extLst>
                <a:ext uri="{FF2B5EF4-FFF2-40B4-BE49-F238E27FC236}">
                  <a16:creationId xmlns:a16="http://schemas.microsoft.com/office/drawing/2014/main" id="{5E25D09D-1D28-A942-8FA1-33B9ABA85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720" y="2806846"/>
              <a:ext cx="5499635" cy="3309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212CC6-3E83-714D-AA9A-6267D50AD681}"/>
                </a:ext>
              </a:extLst>
            </p:cNvPr>
            <p:cNvSpPr txBox="1"/>
            <p:nvPr/>
          </p:nvSpPr>
          <p:spPr>
            <a:xfrm>
              <a:off x="7955280" y="3244483"/>
              <a:ext cx="1726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Suggested price: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EB90E2-D9DA-064A-BF30-D4CAAB13BDA8}"/>
                </a:ext>
              </a:extLst>
            </p:cNvPr>
            <p:cNvSpPr txBox="1"/>
            <p:nvPr/>
          </p:nvSpPr>
          <p:spPr>
            <a:xfrm>
              <a:off x="9682054" y="3244483"/>
              <a:ext cx="1635760" cy="374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0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9461A-11AD-3E4A-AFE6-D17BE8B2B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Example market: used bikes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44D09F-C1EE-9E4E-82B4-E368195C6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2475301"/>
            <a:ext cx="4044221" cy="3381489"/>
          </a:xfrm>
        </p:spPr>
        <p:txBody>
          <a:bodyPr>
            <a:normAutofit/>
          </a:bodyPr>
          <a:lstStyle/>
          <a:p>
            <a:r>
              <a:rPr lang="en-US" dirty="0"/>
              <a:t>Bicycles are hard to price given the number of parts and wide range of quality</a:t>
            </a:r>
          </a:p>
          <a:p>
            <a:r>
              <a:rPr lang="en-US" dirty="0"/>
              <a:t>Wheels: from $50 to $2000</a:t>
            </a:r>
          </a:p>
          <a:p>
            <a:r>
              <a:rPr lang="en-US" dirty="0"/>
              <a:t>eBay completed sales with </a:t>
            </a:r>
            <a:r>
              <a:rPr lang="en-US" b="1" dirty="0"/>
              <a:t>final</a:t>
            </a:r>
            <a:r>
              <a:rPr lang="en-US" dirty="0"/>
              <a:t> transaction price</a:t>
            </a:r>
          </a:p>
          <a:p>
            <a:r>
              <a:rPr lang="en-US" dirty="0"/>
              <a:t>Backlog of 90 days (~14k)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5EDEA-C794-0740-9793-95436D11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37" y="1215145"/>
            <a:ext cx="3919478" cy="54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4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589A-344C-A34C-BDBE-81D70544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pPr algn="ctr"/>
            <a:r>
              <a:rPr lang="en-US" dirty="0"/>
              <a:t>Automated pipeline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DAD0B8F-D8E0-444F-AF2C-61B4683651C8}"/>
              </a:ext>
            </a:extLst>
          </p:cNvPr>
          <p:cNvSpPr/>
          <p:nvPr/>
        </p:nvSpPr>
        <p:spPr>
          <a:xfrm>
            <a:off x="1325926" y="2662237"/>
            <a:ext cx="1619250" cy="1533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eBay API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Mongo 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A8DBA-901A-B84C-A725-934EADE2FD1C}"/>
              </a:ext>
            </a:extLst>
          </p:cNvPr>
          <p:cNvSpPr txBox="1"/>
          <p:nvPr/>
        </p:nvSpPr>
        <p:spPr>
          <a:xfrm>
            <a:off x="1251678" y="1714495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97D0D-32AE-0D4C-90D1-1F3A341F8867}"/>
              </a:ext>
            </a:extLst>
          </p:cNvPr>
          <p:cNvSpPr txBox="1"/>
          <p:nvPr/>
        </p:nvSpPr>
        <p:spPr>
          <a:xfrm>
            <a:off x="1251678" y="4371975"/>
            <a:ext cx="169349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{'AutoPay': 'true',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BestOfferEnabled</a:t>
            </a:r>
            <a:r>
              <a:rPr lang="en-US" sz="900" dirty="0"/>
              <a:t>': 'false',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BidCount</a:t>
            </a:r>
            <a:r>
              <a:rPr lang="en-US" sz="900" dirty="0"/>
              <a:t>': '27',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BuyItNowAvailable</a:t>
            </a:r>
            <a:r>
              <a:rPr lang="en-US" sz="900" dirty="0"/>
              <a:t>': 'true',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BuyItNowPrice</a:t>
            </a:r>
            <a:r>
              <a:rPr lang="en-US" sz="900" dirty="0"/>
              <a:t>': {'_</a:t>
            </a:r>
            <a:r>
              <a:rPr lang="en-US" sz="900" dirty="0" err="1"/>
              <a:t>currencyID</a:t>
            </a:r>
            <a:r>
              <a:rPr lang="en-US" sz="900" dirty="0"/>
              <a:t>': 'USD', 'value': '149.99'},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ConditionDisplayName</a:t>
            </a:r>
            <a:r>
              <a:rPr lang="en-US" sz="900" dirty="0"/>
              <a:t>': 'Used',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ConditionID</a:t>
            </a:r>
            <a:r>
              <a:rPr lang="en-US" sz="900" dirty="0"/>
              <a:t>': '3000',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ConvertedBuyItNowPrice</a:t>
            </a:r>
            <a:r>
              <a:rPr lang="en-US" sz="900" dirty="0"/>
              <a:t>': {'_</a:t>
            </a:r>
            <a:r>
              <a:rPr lang="en-US" sz="900" dirty="0" err="1"/>
              <a:t>currencyID</a:t>
            </a:r>
            <a:r>
              <a:rPr lang="en-US" sz="900" dirty="0"/>
              <a:t>': 'USD', 'value': '149.99'},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ConvertedCurrentPrice</a:t>
            </a:r>
            <a:r>
              <a:rPr lang="en-US" sz="900" dirty="0"/>
              <a:t>': {'_</a:t>
            </a:r>
            <a:r>
              <a:rPr lang="en-US" sz="900" dirty="0" err="1"/>
              <a:t>currencyID</a:t>
            </a:r>
            <a:r>
              <a:rPr lang="en-US" sz="900" dirty="0"/>
              <a:t>': 'USD', 'value': '69.0'},</a:t>
            </a:r>
          </a:p>
          <a:p>
            <a:r>
              <a:rPr lang="en-US" sz="900" dirty="0"/>
              <a:t> 'Country': 'US',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D04A06-8AE0-2F47-AF51-FA1899ED5B6F}"/>
              </a:ext>
            </a:extLst>
          </p:cNvPr>
          <p:cNvSpPr/>
          <p:nvPr/>
        </p:nvSpPr>
        <p:spPr>
          <a:xfrm>
            <a:off x="3173776" y="2662237"/>
            <a:ext cx="1619250" cy="1533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16990-5542-F94E-AA51-3CDDABD53390}"/>
              </a:ext>
            </a:extLst>
          </p:cNvPr>
          <p:cNvSpPr txBox="1"/>
          <p:nvPr/>
        </p:nvSpPr>
        <p:spPr>
          <a:xfrm>
            <a:off x="3099527" y="1714495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5A87B-BCC1-D243-AE83-6335D3A328EF}"/>
              </a:ext>
            </a:extLst>
          </p:cNvPr>
          <p:cNvSpPr/>
          <p:nvPr/>
        </p:nvSpPr>
        <p:spPr>
          <a:xfrm>
            <a:off x="5174026" y="2643187"/>
            <a:ext cx="1619250" cy="1533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Scikit</a:t>
            </a:r>
            <a:r>
              <a:rPr lang="en-US" sz="2000" dirty="0">
                <a:solidFill>
                  <a:schemeClr val="tx1"/>
                </a:solidFill>
              </a:rPr>
              <a:t>-learn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NLP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3E555-17BF-4546-B67C-BFA1FA82375C}"/>
              </a:ext>
            </a:extLst>
          </p:cNvPr>
          <p:cNvSpPr txBox="1"/>
          <p:nvPr/>
        </p:nvSpPr>
        <p:spPr>
          <a:xfrm>
            <a:off x="5099777" y="1507056"/>
            <a:ext cx="176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engineering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A86945-6398-994C-9EEF-FCCB90E2BFE2}"/>
              </a:ext>
            </a:extLst>
          </p:cNvPr>
          <p:cNvSpPr/>
          <p:nvPr/>
        </p:nvSpPr>
        <p:spPr>
          <a:xfrm>
            <a:off x="7132273" y="2643187"/>
            <a:ext cx="1619250" cy="1533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Automated feature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4C2FC-3EA3-FE4C-B384-A1E38D656709}"/>
              </a:ext>
            </a:extLst>
          </p:cNvPr>
          <p:cNvSpPr txBox="1"/>
          <p:nvPr/>
        </p:nvSpPr>
        <p:spPr>
          <a:xfrm>
            <a:off x="7096124" y="1714495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99D66E-CC82-9447-A606-C1EA55A02064}"/>
              </a:ext>
            </a:extLst>
          </p:cNvPr>
          <p:cNvSpPr/>
          <p:nvPr/>
        </p:nvSpPr>
        <p:spPr>
          <a:xfrm>
            <a:off x="9726514" y="2662237"/>
            <a:ext cx="1619250" cy="1533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Flask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AWS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Automatically generated website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E3CD9-5621-844E-87E8-A8EAD670F185}"/>
              </a:ext>
            </a:extLst>
          </p:cNvPr>
          <p:cNvSpPr txBox="1"/>
          <p:nvPr/>
        </p:nvSpPr>
        <p:spPr>
          <a:xfrm>
            <a:off x="9600738" y="1733545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app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32A795-36F6-8047-920C-4C2AE14F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210" y="4936816"/>
            <a:ext cx="1317141" cy="13171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1A372-FF8F-FD45-96D3-E2D77603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874" y="4792597"/>
            <a:ext cx="2302673" cy="14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77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589A-344C-A34C-BDBE-81D70544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91800"/>
          </a:xfrm>
        </p:spPr>
        <p:txBody>
          <a:bodyPr/>
          <a:lstStyle/>
          <a:p>
            <a:pPr algn="ctr"/>
            <a:r>
              <a:rPr lang="en-US" dirty="0"/>
              <a:t>data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A8DBA-901A-B84C-A725-934EADE2FD1C}"/>
              </a:ext>
            </a:extLst>
          </p:cNvPr>
          <p:cNvSpPr txBox="1"/>
          <p:nvPr/>
        </p:nvSpPr>
        <p:spPr>
          <a:xfrm>
            <a:off x="965924" y="1698327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acquisition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89D4A-55E3-0E41-B027-74DE45AB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79" y="2203925"/>
            <a:ext cx="1580635" cy="974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3ECC4E-278C-D94F-8F5D-DB269DEB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9" y="4397319"/>
            <a:ext cx="1580636" cy="78604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E3CB38C-8220-8448-900B-5B50091C586B}"/>
              </a:ext>
            </a:extLst>
          </p:cNvPr>
          <p:cNvSpPr/>
          <p:nvPr/>
        </p:nvSpPr>
        <p:spPr>
          <a:xfrm>
            <a:off x="4345914" y="1874222"/>
            <a:ext cx="273779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ItemSpecifics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': {'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NameValueList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’: 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[{'Name': 'Wheel Size',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'26"'},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'Model',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'Hard Rock'},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'Suspension',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'No Suspension'},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'Handlebar Type',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'Flat Bar'},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'Number of Gears',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'21'},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'Frame Size',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'53cm (21")'},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'Type',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'Mountain Bike'},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'Features',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['Rear Rack',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'Adjustable Seat']},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'Color', 'Value': 'Red'},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'Frame Material',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'Steel'},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'Brand',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'Specialized'},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'Brake Type',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'Cantilever'},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'Manufacturer Color',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'Fire Engine Red'},</a:t>
            </a:r>
            <a:endParaRPr lang="en-CA" sz="1000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  <p:sp>
        <p:nvSpPr>
          <p:cNvPr id="4" name="Circular Arrow 3">
            <a:extLst>
              <a:ext uri="{FF2B5EF4-FFF2-40B4-BE49-F238E27FC236}">
                <a16:creationId xmlns:a16="http://schemas.microsoft.com/office/drawing/2014/main" id="{6B551FF6-B68F-9F4B-AFC9-FC382DDDD602}"/>
              </a:ext>
            </a:extLst>
          </p:cNvPr>
          <p:cNvSpPr/>
          <p:nvPr/>
        </p:nvSpPr>
        <p:spPr>
          <a:xfrm rot="5400000">
            <a:off x="1583624" y="2178185"/>
            <a:ext cx="2432263" cy="309615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68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589A-344C-A34C-BDBE-81D70544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91800"/>
          </a:xfrm>
        </p:spPr>
        <p:txBody>
          <a:bodyPr/>
          <a:lstStyle/>
          <a:p>
            <a:pPr algn="ctr"/>
            <a:r>
              <a:rPr lang="en-US" dirty="0"/>
              <a:t>data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A8DBA-901A-B84C-A725-934EADE2FD1C}"/>
              </a:ext>
            </a:extLst>
          </p:cNvPr>
          <p:cNvSpPr txBox="1"/>
          <p:nvPr/>
        </p:nvSpPr>
        <p:spPr>
          <a:xfrm>
            <a:off x="965924" y="1698327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97D0D-32AE-0D4C-90D1-1F3A341F8867}"/>
              </a:ext>
            </a:extLst>
          </p:cNvPr>
          <p:cNvSpPr txBox="1"/>
          <p:nvPr/>
        </p:nvSpPr>
        <p:spPr>
          <a:xfrm>
            <a:off x="1120275" y="4261820"/>
            <a:ext cx="169349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{'AutoPay': 'true',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BestOfferEnabled</a:t>
            </a:r>
            <a:r>
              <a:rPr lang="en-US" sz="900" dirty="0"/>
              <a:t>': 'false',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BidCount</a:t>
            </a:r>
            <a:r>
              <a:rPr lang="en-US" sz="900" dirty="0"/>
              <a:t>': '27',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BuyItNowAvailable</a:t>
            </a:r>
            <a:r>
              <a:rPr lang="en-US" sz="900" dirty="0"/>
              <a:t>': 'true',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BuyItNowPrice</a:t>
            </a:r>
            <a:r>
              <a:rPr lang="en-US" sz="900" dirty="0"/>
              <a:t>': {'_</a:t>
            </a:r>
            <a:r>
              <a:rPr lang="en-US" sz="900" dirty="0" err="1"/>
              <a:t>currencyID</a:t>
            </a:r>
            <a:r>
              <a:rPr lang="en-US" sz="900" dirty="0"/>
              <a:t>': 'USD', 'value': '149.99'},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ConditionDisplayName</a:t>
            </a:r>
            <a:r>
              <a:rPr lang="en-US" sz="900" dirty="0"/>
              <a:t>': 'Used',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ConditionID</a:t>
            </a:r>
            <a:r>
              <a:rPr lang="en-US" sz="900" dirty="0"/>
              <a:t>': '3000',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ConvertedBuyItNowPrice</a:t>
            </a:r>
            <a:r>
              <a:rPr lang="en-US" sz="900" dirty="0"/>
              <a:t>': {'_</a:t>
            </a:r>
            <a:r>
              <a:rPr lang="en-US" sz="900" dirty="0" err="1"/>
              <a:t>currencyID</a:t>
            </a:r>
            <a:r>
              <a:rPr lang="en-US" sz="900" dirty="0"/>
              <a:t>': 'USD', 'value': '149.99'},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ConvertedCurrentPrice</a:t>
            </a:r>
            <a:r>
              <a:rPr lang="en-US" sz="900" dirty="0"/>
              <a:t>': {'_</a:t>
            </a:r>
            <a:r>
              <a:rPr lang="en-US" sz="900" dirty="0" err="1"/>
              <a:t>currencyID</a:t>
            </a:r>
            <a:r>
              <a:rPr lang="en-US" sz="900" dirty="0"/>
              <a:t>': 'USD', 'value': '69.0'},</a:t>
            </a:r>
          </a:p>
          <a:p>
            <a:r>
              <a:rPr lang="en-US" sz="900" dirty="0"/>
              <a:t> 'Country': 'US',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16990-5542-F94E-AA51-3CDDABD53390}"/>
              </a:ext>
            </a:extLst>
          </p:cNvPr>
          <p:cNvSpPr txBox="1"/>
          <p:nvPr/>
        </p:nvSpPr>
        <p:spPr>
          <a:xfrm>
            <a:off x="2928072" y="1698327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cleaning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89D4A-55E3-0E41-B027-74DE45AB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79" y="2203925"/>
            <a:ext cx="1580635" cy="974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3ECC4E-278C-D94F-8F5D-DB269DEB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86" y="3327212"/>
            <a:ext cx="1580636" cy="786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0D103B-FB17-C04F-9D4E-EC484A3A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590" y="2093404"/>
            <a:ext cx="1767747" cy="176774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3BECAE-5791-B64B-A0E0-04AD350441CC}"/>
              </a:ext>
            </a:extLst>
          </p:cNvPr>
          <p:cNvCxnSpPr>
            <a:cxnSpLocks/>
          </p:cNvCxnSpPr>
          <p:nvPr/>
        </p:nvCxnSpPr>
        <p:spPr>
          <a:xfrm>
            <a:off x="2755307" y="2962989"/>
            <a:ext cx="3730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8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589A-344C-A34C-BDBE-81D70544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91800"/>
          </a:xfrm>
        </p:spPr>
        <p:txBody>
          <a:bodyPr/>
          <a:lstStyle/>
          <a:p>
            <a:pPr algn="ctr"/>
            <a:r>
              <a:rPr lang="en-US" dirty="0"/>
              <a:t>data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CA8DBA-901A-B84C-A725-934EADE2FD1C}"/>
              </a:ext>
            </a:extLst>
          </p:cNvPr>
          <p:cNvSpPr txBox="1"/>
          <p:nvPr/>
        </p:nvSpPr>
        <p:spPr>
          <a:xfrm>
            <a:off x="965924" y="1698327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acquisition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97D0D-32AE-0D4C-90D1-1F3A341F8867}"/>
              </a:ext>
            </a:extLst>
          </p:cNvPr>
          <p:cNvSpPr txBox="1"/>
          <p:nvPr/>
        </p:nvSpPr>
        <p:spPr>
          <a:xfrm>
            <a:off x="1120275" y="4261820"/>
            <a:ext cx="169349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{'AutoPay': 'true',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BestOfferEnabled</a:t>
            </a:r>
            <a:r>
              <a:rPr lang="en-US" sz="900" dirty="0"/>
              <a:t>': 'false',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BidCount</a:t>
            </a:r>
            <a:r>
              <a:rPr lang="en-US" sz="900" dirty="0"/>
              <a:t>': '27',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BuyItNowAvailable</a:t>
            </a:r>
            <a:r>
              <a:rPr lang="en-US" sz="900" dirty="0"/>
              <a:t>': 'true',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BuyItNowPrice</a:t>
            </a:r>
            <a:r>
              <a:rPr lang="en-US" sz="900" dirty="0"/>
              <a:t>': {'_</a:t>
            </a:r>
            <a:r>
              <a:rPr lang="en-US" sz="900" dirty="0" err="1"/>
              <a:t>currencyID</a:t>
            </a:r>
            <a:r>
              <a:rPr lang="en-US" sz="900" dirty="0"/>
              <a:t>': 'USD', 'value': '149.99'},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ConditionDisplayName</a:t>
            </a:r>
            <a:r>
              <a:rPr lang="en-US" sz="900" dirty="0"/>
              <a:t>': 'Used',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ConditionID</a:t>
            </a:r>
            <a:r>
              <a:rPr lang="en-US" sz="900" dirty="0"/>
              <a:t>': '3000',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ConvertedBuyItNowPrice</a:t>
            </a:r>
            <a:r>
              <a:rPr lang="en-US" sz="900" dirty="0"/>
              <a:t>': {'_</a:t>
            </a:r>
            <a:r>
              <a:rPr lang="en-US" sz="900" dirty="0" err="1"/>
              <a:t>currencyID</a:t>
            </a:r>
            <a:r>
              <a:rPr lang="en-US" sz="900" dirty="0"/>
              <a:t>': 'USD', 'value': '149.99'},</a:t>
            </a:r>
          </a:p>
          <a:p>
            <a:r>
              <a:rPr lang="en-US" sz="900" dirty="0"/>
              <a:t> '</a:t>
            </a:r>
            <a:r>
              <a:rPr lang="en-US" sz="900" dirty="0" err="1"/>
              <a:t>ConvertedCurrentPrice</a:t>
            </a:r>
            <a:r>
              <a:rPr lang="en-US" sz="900" dirty="0"/>
              <a:t>': {'_</a:t>
            </a:r>
            <a:r>
              <a:rPr lang="en-US" sz="900" dirty="0" err="1"/>
              <a:t>currencyID</a:t>
            </a:r>
            <a:r>
              <a:rPr lang="en-US" sz="900" dirty="0"/>
              <a:t>': 'USD', 'value': '69.0'},</a:t>
            </a:r>
          </a:p>
          <a:p>
            <a:r>
              <a:rPr lang="en-US" sz="900" dirty="0"/>
              <a:t> 'Country': 'US',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16990-5542-F94E-AA51-3CDDABD53390}"/>
              </a:ext>
            </a:extLst>
          </p:cNvPr>
          <p:cNvSpPr txBox="1"/>
          <p:nvPr/>
        </p:nvSpPr>
        <p:spPr>
          <a:xfrm>
            <a:off x="2928072" y="1698327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3E555-17BF-4546-B67C-BFA1FA82375C}"/>
              </a:ext>
            </a:extLst>
          </p:cNvPr>
          <p:cNvSpPr txBox="1"/>
          <p:nvPr/>
        </p:nvSpPr>
        <p:spPr>
          <a:xfrm>
            <a:off x="4856887" y="1421328"/>
            <a:ext cx="176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engineering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34C2FC-3EA3-FE4C-B384-A1E38D656709}"/>
              </a:ext>
            </a:extLst>
          </p:cNvPr>
          <p:cNvSpPr txBox="1"/>
          <p:nvPr/>
        </p:nvSpPr>
        <p:spPr>
          <a:xfrm>
            <a:off x="7096124" y="1698327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0E3CD9-5621-844E-87E8-A8EAD670F185}"/>
              </a:ext>
            </a:extLst>
          </p:cNvPr>
          <p:cNvSpPr txBox="1"/>
          <p:nvPr/>
        </p:nvSpPr>
        <p:spPr>
          <a:xfrm>
            <a:off x="9600738" y="1698327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app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32A795-36F6-8047-920C-4C2AE14F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447" y="4487828"/>
            <a:ext cx="1025525" cy="1025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1A372-FF8F-FD45-96D3-E2D77603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347" y="5391503"/>
            <a:ext cx="2032625" cy="13171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089D4A-55E3-0E41-B027-74DE45ABC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79" y="2203925"/>
            <a:ext cx="1580635" cy="974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3ECC4E-278C-D94F-8F5D-DB269DEB8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786" y="3327212"/>
            <a:ext cx="1580636" cy="786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0D103B-FB17-C04F-9D4E-EC484A3A7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2590" y="2093404"/>
            <a:ext cx="1767747" cy="1767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C045F2-DDDA-A84A-8F74-A9AF68197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6124" y="2501029"/>
            <a:ext cx="1769347" cy="9524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1CFF90-E392-7E48-9E7C-C275DE850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3710" y="2451182"/>
            <a:ext cx="1054100" cy="1054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F71BE1-F9A8-8048-98AE-F2D3F8EA66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0874" y="2307636"/>
            <a:ext cx="861079" cy="11064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DBD240-ABD6-824C-8121-22CDBEA6A4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3332" y="2408096"/>
            <a:ext cx="1028047" cy="6151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7B8D52-CB01-9544-A67E-67FDB00DEC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1413" y="3301570"/>
            <a:ext cx="2051050" cy="10255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3A866F-1744-8244-9BB0-3DED2370521C}"/>
              </a:ext>
            </a:extLst>
          </p:cNvPr>
          <p:cNvSpPr txBox="1"/>
          <p:nvPr/>
        </p:nvSpPr>
        <p:spPr>
          <a:xfrm>
            <a:off x="4871174" y="3621599"/>
            <a:ext cx="17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Topic modeling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C30852-79A1-1947-A71C-71D16C9FC3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9027" y="3979484"/>
            <a:ext cx="2377349" cy="14353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853979-DB58-E140-975C-C8D2913FE449}"/>
              </a:ext>
            </a:extLst>
          </p:cNvPr>
          <p:cNvSpPr txBox="1"/>
          <p:nvPr/>
        </p:nvSpPr>
        <p:spPr>
          <a:xfrm>
            <a:off x="7200039" y="5421824"/>
            <a:ext cx="1767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  <a:p>
            <a:pPr algn="ctr"/>
            <a:r>
              <a:rPr lang="en-US" dirty="0"/>
              <a:t>regressor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3BECAE-5791-B64B-A0E0-04AD350441CC}"/>
              </a:ext>
            </a:extLst>
          </p:cNvPr>
          <p:cNvCxnSpPr>
            <a:cxnSpLocks/>
          </p:cNvCxnSpPr>
          <p:nvPr/>
        </p:nvCxnSpPr>
        <p:spPr>
          <a:xfrm>
            <a:off x="2755307" y="2962989"/>
            <a:ext cx="3730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20ABC8-25EC-0A48-A34D-847441581F36}"/>
              </a:ext>
            </a:extLst>
          </p:cNvPr>
          <p:cNvCxnSpPr>
            <a:cxnSpLocks/>
          </p:cNvCxnSpPr>
          <p:nvPr/>
        </p:nvCxnSpPr>
        <p:spPr>
          <a:xfrm>
            <a:off x="4626970" y="2962989"/>
            <a:ext cx="3730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3F1507-5B62-0949-B434-043909B7ABC8}"/>
              </a:ext>
            </a:extLst>
          </p:cNvPr>
          <p:cNvCxnSpPr>
            <a:cxnSpLocks/>
          </p:cNvCxnSpPr>
          <p:nvPr/>
        </p:nvCxnSpPr>
        <p:spPr>
          <a:xfrm>
            <a:off x="6598645" y="2962989"/>
            <a:ext cx="3730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FCEE59-7AB9-7C43-87C0-49A0AA9FEC20}"/>
              </a:ext>
            </a:extLst>
          </p:cNvPr>
          <p:cNvCxnSpPr>
            <a:cxnSpLocks/>
          </p:cNvCxnSpPr>
          <p:nvPr/>
        </p:nvCxnSpPr>
        <p:spPr>
          <a:xfrm>
            <a:off x="8984662" y="2962989"/>
            <a:ext cx="3730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27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419D-8A6E-8442-A5AC-C6228CD6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62466"/>
            <a:ext cx="10178322" cy="878038"/>
          </a:xfrm>
        </p:spPr>
        <p:txBody>
          <a:bodyPr/>
          <a:lstStyle/>
          <a:p>
            <a:r>
              <a:rPr lang="en-US" dirty="0"/>
              <a:t>Predicting the price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229653-5DD2-A643-A4E8-3F7DC194DF37}"/>
              </a:ext>
            </a:extLst>
          </p:cNvPr>
          <p:cNvSpPr/>
          <p:nvPr/>
        </p:nvSpPr>
        <p:spPr>
          <a:xfrm>
            <a:off x="4396065" y="1233153"/>
            <a:ext cx="2733040" cy="63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 from eBay listing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08EAC5-110B-1A49-9813-9B2B51067BE2}"/>
              </a:ext>
            </a:extLst>
          </p:cNvPr>
          <p:cNvSpPr/>
          <p:nvPr/>
        </p:nvSpPr>
        <p:spPr>
          <a:xfrm>
            <a:off x="954530" y="2026077"/>
            <a:ext cx="273779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ItemSpecifics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': {'</a:t>
            </a:r>
            <a:r>
              <a:rPr lang="en-CA" sz="1000" dirty="0" err="1">
                <a:solidFill>
                  <a:srgbClr val="000000"/>
                </a:solidFill>
                <a:latin typeface="Courier" pitchFamily="2" charset="0"/>
              </a:rPr>
              <a:t>NameValueList</a:t>
            </a:r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’: 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[{'Name': 'Wheel Size',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'26"'},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'Model',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'Hard Rock'},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'Suspension',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'No Suspension'},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'Handlebar Type',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'Flat Bar'},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'Number of Gears',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'21'},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'Frame Size',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'53cm (21")'},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'Type',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'Mountain Bike'},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'Features',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['Rear Rack',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'Adjustable Seat']},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'Color', 'Value': 'Red'},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'Frame Material',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'Steel'},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'Brand',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'Specialized'},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'Brake Type',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'Cantilever'},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{'Name': 'Manufacturer Color',</a:t>
            </a:r>
          </a:p>
          <a:p>
            <a:r>
              <a:rPr lang="en-CA" sz="1000" dirty="0">
                <a:solidFill>
                  <a:srgbClr val="000000"/>
                </a:solidFill>
                <a:latin typeface="Courier" pitchFamily="2" charset="0"/>
              </a:rPr>
              <a:t>'Value': 'Fire Engine Red'},</a:t>
            </a:r>
            <a:endParaRPr lang="en-CA" sz="1000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9927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859</Words>
  <Application>Microsoft Macintosh PowerPoint</Application>
  <PresentationFormat>Widescreen</PresentationFormat>
  <Paragraphs>198</Paragraphs>
  <Slides>22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Bradley Hand</vt:lpstr>
      <vt:lpstr>Courier</vt:lpstr>
      <vt:lpstr>Gill Sans MT</vt:lpstr>
      <vt:lpstr>Impact</vt:lpstr>
      <vt:lpstr>Badge</vt:lpstr>
      <vt:lpstr>Price my bike!</vt:lpstr>
      <vt:lpstr>used and second-hand goods industry is booming</vt:lpstr>
      <vt:lpstr>Pricing used items is hard… can we suggest a price?</vt:lpstr>
      <vt:lpstr>Example market: used bikes</vt:lpstr>
      <vt:lpstr>Automated pipeline</vt:lpstr>
      <vt:lpstr>data pipeline</vt:lpstr>
      <vt:lpstr>data pipeline</vt:lpstr>
      <vt:lpstr>data pipeline</vt:lpstr>
      <vt:lpstr>Predicting the price</vt:lpstr>
      <vt:lpstr>Predicting the price</vt:lpstr>
      <vt:lpstr>pipeline challenges</vt:lpstr>
      <vt:lpstr>PowerPoint Presentation</vt:lpstr>
      <vt:lpstr>Pricing model with nlp</vt:lpstr>
      <vt:lpstr>Feature importance</vt:lpstr>
      <vt:lpstr>Demo !</vt:lpstr>
      <vt:lpstr>Bruno afonso</vt:lpstr>
      <vt:lpstr>Other regressions: linear</vt:lpstr>
      <vt:lpstr>Categories distributions</vt:lpstr>
      <vt:lpstr>Dropping missing values effect</vt:lpstr>
      <vt:lpstr>Replacing lower represented labels with “other”</vt:lpstr>
      <vt:lpstr>Category distributions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my bike!</dc:title>
  <dc:creator>ysofty buyer14</dc:creator>
  <cp:lastModifiedBy>ysofty buyer14</cp:lastModifiedBy>
  <cp:revision>17</cp:revision>
  <dcterms:created xsi:type="dcterms:W3CDTF">2019-06-03T19:22:55Z</dcterms:created>
  <dcterms:modified xsi:type="dcterms:W3CDTF">2019-06-06T17:44:16Z</dcterms:modified>
</cp:coreProperties>
</file>